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621" r:id="rId2"/>
    <p:sldId id="613" r:id="rId3"/>
    <p:sldId id="603" r:id="rId4"/>
    <p:sldId id="607" r:id="rId5"/>
    <p:sldId id="605" r:id="rId6"/>
    <p:sldId id="606" r:id="rId7"/>
    <p:sldId id="616" r:id="rId8"/>
    <p:sldId id="620" r:id="rId9"/>
    <p:sldId id="619" r:id="rId10"/>
    <p:sldId id="609" r:id="rId11"/>
    <p:sldId id="617" r:id="rId12"/>
    <p:sldId id="608" r:id="rId13"/>
    <p:sldId id="612" r:id="rId14"/>
    <p:sldId id="610" r:id="rId15"/>
    <p:sldId id="618" r:id="rId16"/>
    <p:sldId id="615" r:id="rId17"/>
    <p:sldId id="611" r:id="rId18"/>
  </p:sldIdLst>
  <p:sldSz cx="9144000" cy="6858000" type="screen4x3"/>
  <p:notesSz cx="6858000" cy="9144000"/>
  <p:defaultTextStyle>
    <a:defPPr>
      <a:defRPr lang="en-GB"/>
    </a:defPPr>
    <a:lvl1pPr algn="l" defTabSz="361950" rtl="0" fontAlgn="base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1pPr>
    <a:lvl2pPr marL="403225" indent="-33338" algn="l" defTabSz="361950" rtl="0" fontAlgn="base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2pPr>
    <a:lvl3pPr marL="811213" indent="-69850" algn="l" defTabSz="361950" rtl="0" fontAlgn="base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3pPr>
    <a:lvl4pPr marL="1219200" indent="-107950" algn="l" defTabSz="361950" rtl="0" fontAlgn="base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4pPr>
    <a:lvl5pPr marL="1627188" indent="-146050" algn="l" defTabSz="361950" rtl="0" fontAlgn="base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Calibri" pitchFamily="34" charset="0"/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Calibri" pitchFamily="34" charset="0"/>
        <a:ea typeface="ヒラギノ角ゴ Pro W3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22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86" d="100"/>
          <a:sy n="86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F91C0AA-B66E-4188-9766-DF388CAC39F3}" type="datetime1">
              <a:rPr lang="pt-BR"/>
              <a:pPr>
                <a:defRPr/>
              </a:pPr>
              <a:t>19/12/2012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032DFF2-656F-467F-848F-FDC10547F4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11609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632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2563475" y="-8728075"/>
            <a:ext cx="25126950" cy="1884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3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</p:spTree>
    <p:extLst>
      <p:ext uri="{BB962C8B-B14F-4D97-AF65-F5344CB8AC3E}">
        <p14:creationId xmlns="" xmlns:p14="http://schemas.microsoft.com/office/powerpoint/2010/main" val="1212014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6195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kern="1200">
        <a:solidFill>
          <a:srgbClr val="000000"/>
        </a:solidFill>
        <a:latin typeface="Times New Roman" pitchFamily="18" charset="0"/>
        <a:ea typeface="ＭＳ Ｐゴシック" pitchFamily="-102" charset="-128"/>
        <a:cs typeface="ＭＳ Ｐゴシック" pitchFamily="-102" charset="-128"/>
      </a:defRPr>
    </a:lvl1pPr>
    <a:lvl2pPr marL="742950" indent="-285750" algn="l" defTabSz="36195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kern="1200">
        <a:solidFill>
          <a:srgbClr val="000000"/>
        </a:solidFill>
        <a:latin typeface="Times New Roman" pitchFamily="18" charset="0"/>
        <a:ea typeface="ＭＳ Ｐゴシック" pitchFamily="-102" charset="-128"/>
        <a:cs typeface="+mn-cs"/>
      </a:defRPr>
    </a:lvl2pPr>
    <a:lvl3pPr marL="1143000" indent="-228600" algn="l" defTabSz="36195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kern="1200">
        <a:solidFill>
          <a:srgbClr val="000000"/>
        </a:solidFill>
        <a:latin typeface="Times New Roman" pitchFamily="18" charset="0"/>
        <a:ea typeface="ＭＳ Ｐゴシック" pitchFamily="-102" charset="-128"/>
        <a:cs typeface="+mn-cs"/>
      </a:defRPr>
    </a:lvl3pPr>
    <a:lvl4pPr marL="1600200" indent="-228600" algn="l" defTabSz="36195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kern="1200">
        <a:solidFill>
          <a:srgbClr val="000000"/>
        </a:solidFill>
        <a:latin typeface="Times New Roman" pitchFamily="18" charset="0"/>
        <a:ea typeface="ＭＳ Ｐゴシック" pitchFamily="-102" charset="-128"/>
        <a:cs typeface="+mn-cs"/>
      </a:defRPr>
    </a:lvl4pPr>
    <a:lvl5pPr marL="2057400" indent="-228600" algn="l" defTabSz="36195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000" kern="1200">
        <a:solidFill>
          <a:srgbClr val="000000"/>
        </a:solidFill>
        <a:latin typeface="Times New Roman" pitchFamily="18" charset="0"/>
        <a:ea typeface="ＭＳ Ｐゴシック" pitchFamily="-102" charset="-128"/>
        <a:cs typeface="+mn-cs"/>
      </a:defRPr>
    </a:lvl5pPr>
    <a:lvl6pPr marL="1851504" algn="l" defTabSz="7406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21805" algn="l" defTabSz="7406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92106" algn="l" defTabSz="7406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62407" algn="l" defTabSz="74060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764" y="2130529"/>
            <a:ext cx="7772472" cy="1469779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528" y="3886777"/>
            <a:ext cx="6400944" cy="1751928"/>
          </a:xfrm>
        </p:spPr>
        <p:txBody>
          <a:bodyPr/>
          <a:lstStyle>
            <a:lvl1pPr marL="0" indent="0" algn="ctr">
              <a:buNone/>
              <a:defRPr/>
            </a:lvl1pPr>
            <a:lvl2pPr marL="370301" indent="0" algn="ctr">
              <a:buNone/>
              <a:defRPr/>
            </a:lvl2pPr>
            <a:lvl3pPr marL="740602" indent="0" algn="ctr">
              <a:buNone/>
              <a:defRPr/>
            </a:lvl3pPr>
            <a:lvl4pPr marL="1110903" indent="0" algn="ctr">
              <a:buNone/>
              <a:defRPr/>
            </a:lvl4pPr>
            <a:lvl5pPr marL="1481203" indent="0" algn="ctr">
              <a:buNone/>
              <a:defRPr/>
            </a:lvl5pPr>
            <a:lvl6pPr marL="1851504" indent="0" algn="ctr">
              <a:buNone/>
              <a:defRPr/>
            </a:lvl6pPr>
            <a:lvl7pPr marL="2221805" indent="0" algn="ctr">
              <a:buNone/>
              <a:defRPr/>
            </a:lvl7pPr>
            <a:lvl8pPr marL="2592106" indent="0" algn="ctr">
              <a:buNone/>
              <a:defRPr/>
            </a:lvl8pPr>
            <a:lvl9pPr marL="2962407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3E5996B5-0FF6-4BA0-B984-D247155588A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8C989944-BCEC-45D0-9331-D36E1783157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8572" y="116605"/>
            <a:ext cx="2057292" cy="600722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6696" y="116605"/>
            <a:ext cx="6033570" cy="600722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DB8E0E66-5EB4-46DE-AF7A-3C674AF436F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1AA04544-0A47-4182-90B2-1BFE41BFBC9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1783" y="4406455"/>
            <a:ext cx="7772471" cy="1361811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1783" y="2906445"/>
            <a:ext cx="7772471" cy="1500008"/>
          </a:xfrm>
        </p:spPr>
        <p:txBody>
          <a:bodyPr anchor="b"/>
          <a:lstStyle>
            <a:lvl1pPr marL="0" indent="0">
              <a:buNone/>
              <a:defRPr sz="1600"/>
            </a:lvl1pPr>
            <a:lvl2pPr marL="370301" indent="0">
              <a:buNone/>
              <a:defRPr sz="1500"/>
            </a:lvl2pPr>
            <a:lvl3pPr marL="740602" indent="0">
              <a:buNone/>
              <a:defRPr sz="1400"/>
            </a:lvl3pPr>
            <a:lvl4pPr marL="1110903" indent="0">
              <a:buNone/>
              <a:defRPr sz="1100"/>
            </a:lvl4pPr>
            <a:lvl5pPr marL="1481203" indent="0">
              <a:buNone/>
              <a:defRPr sz="1100"/>
            </a:lvl5pPr>
            <a:lvl6pPr marL="1851504" indent="0">
              <a:buNone/>
              <a:defRPr sz="1100"/>
            </a:lvl6pPr>
            <a:lvl7pPr marL="2221805" indent="0">
              <a:buNone/>
              <a:defRPr sz="1100"/>
            </a:lvl7pPr>
            <a:lvl8pPr marL="2592106" indent="0">
              <a:buNone/>
              <a:defRPr sz="1100"/>
            </a:lvl8pPr>
            <a:lvl9pPr marL="2962407" indent="0">
              <a:buNone/>
              <a:defRPr sz="11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D1FC9418-75F4-4649-8FC3-10251E5EFF6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6697" y="1600777"/>
            <a:ext cx="4045431" cy="452305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0434" y="1600777"/>
            <a:ext cx="4045431" cy="452305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3C21AF5A-1B19-4973-8981-4210FDE9D05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696" y="274955"/>
            <a:ext cx="823060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6697" y="1534558"/>
            <a:ext cx="4041109" cy="64059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0301" indent="0">
              <a:buNone/>
              <a:defRPr sz="1600" b="1"/>
            </a:lvl2pPr>
            <a:lvl3pPr marL="740602" indent="0">
              <a:buNone/>
              <a:defRPr sz="1500" b="1"/>
            </a:lvl3pPr>
            <a:lvl4pPr marL="1110903" indent="0">
              <a:buNone/>
              <a:defRPr sz="1400" b="1"/>
            </a:lvl4pPr>
            <a:lvl5pPr marL="1481203" indent="0">
              <a:buNone/>
              <a:defRPr sz="1400" b="1"/>
            </a:lvl5pPr>
            <a:lvl6pPr marL="1851504" indent="0">
              <a:buNone/>
              <a:defRPr sz="1400" b="1"/>
            </a:lvl6pPr>
            <a:lvl7pPr marL="2221805" indent="0">
              <a:buNone/>
              <a:defRPr sz="1400" b="1"/>
            </a:lvl7pPr>
            <a:lvl8pPr marL="2592106" indent="0">
              <a:buNone/>
              <a:defRPr sz="1400" b="1"/>
            </a:lvl8pPr>
            <a:lvl9pPr marL="2962407" indent="0">
              <a:buNone/>
              <a:defRPr sz="14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6697" y="2175157"/>
            <a:ext cx="4041109" cy="3951555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4754" y="1534558"/>
            <a:ext cx="4042550" cy="64059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70301" indent="0">
              <a:buNone/>
              <a:defRPr sz="1600" b="1"/>
            </a:lvl2pPr>
            <a:lvl3pPr marL="740602" indent="0">
              <a:buNone/>
              <a:defRPr sz="1500" b="1"/>
            </a:lvl3pPr>
            <a:lvl4pPr marL="1110903" indent="0">
              <a:buNone/>
              <a:defRPr sz="1400" b="1"/>
            </a:lvl4pPr>
            <a:lvl5pPr marL="1481203" indent="0">
              <a:buNone/>
              <a:defRPr sz="1400" b="1"/>
            </a:lvl5pPr>
            <a:lvl6pPr marL="1851504" indent="0">
              <a:buNone/>
              <a:defRPr sz="1400" b="1"/>
            </a:lvl6pPr>
            <a:lvl7pPr marL="2221805" indent="0">
              <a:buNone/>
              <a:defRPr sz="1400" b="1"/>
            </a:lvl7pPr>
            <a:lvl8pPr marL="2592106" indent="0">
              <a:buNone/>
              <a:defRPr sz="1400" b="1"/>
            </a:lvl8pPr>
            <a:lvl9pPr marL="2962407" indent="0">
              <a:buNone/>
              <a:defRPr sz="14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4754" y="2175157"/>
            <a:ext cx="4042550" cy="3951555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271462E8-9B38-42C6-AEC3-D3394B07AAA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8C73E19B-BD14-40AE-A0E7-4D420ECF85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3F691A67-35C6-48A5-A098-0C357AD3467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6697" y="273515"/>
            <a:ext cx="3008141" cy="116171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771" y="273517"/>
            <a:ext cx="5111535" cy="58531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6697" y="1435230"/>
            <a:ext cx="3008141" cy="4691481"/>
          </a:xfrm>
        </p:spPr>
        <p:txBody>
          <a:bodyPr/>
          <a:lstStyle>
            <a:lvl1pPr marL="0" indent="0">
              <a:buNone/>
              <a:defRPr sz="1100"/>
            </a:lvl1pPr>
            <a:lvl2pPr marL="370301" indent="0">
              <a:buNone/>
              <a:defRPr sz="1000"/>
            </a:lvl2pPr>
            <a:lvl3pPr marL="740602" indent="0">
              <a:buNone/>
              <a:defRPr sz="800"/>
            </a:lvl3pPr>
            <a:lvl4pPr marL="1110903" indent="0">
              <a:buNone/>
              <a:defRPr sz="700"/>
            </a:lvl4pPr>
            <a:lvl5pPr marL="1481203" indent="0">
              <a:buNone/>
              <a:defRPr sz="700"/>
            </a:lvl5pPr>
            <a:lvl6pPr marL="1851504" indent="0">
              <a:buNone/>
              <a:defRPr sz="700"/>
            </a:lvl6pPr>
            <a:lvl7pPr marL="2221805" indent="0">
              <a:buNone/>
              <a:defRPr sz="700"/>
            </a:lvl7pPr>
            <a:lvl8pPr marL="2592106" indent="0">
              <a:buNone/>
              <a:defRPr sz="700"/>
            </a:lvl8pPr>
            <a:lvl9pPr marL="2962407" indent="0">
              <a:buNone/>
              <a:defRPr sz="7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B3C0522C-52A3-4A95-82DC-130A855407F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06" y="4800890"/>
            <a:ext cx="5486112" cy="565741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06" y="613248"/>
            <a:ext cx="5486112" cy="4114224"/>
          </a:xfrm>
        </p:spPr>
        <p:txBody>
          <a:bodyPr/>
          <a:lstStyle>
            <a:lvl1pPr marL="0" indent="0">
              <a:buNone/>
              <a:defRPr sz="2600"/>
            </a:lvl1pPr>
            <a:lvl2pPr marL="370301" indent="0">
              <a:buNone/>
              <a:defRPr sz="2300"/>
            </a:lvl2pPr>
            <a:lvl3pPr marL="740602" indent="0">
              <a:buNone/>
              <a:defRPr sz="1900"/>
            </a:lvl3pPr>
            <a:lvl4pPr marL="1110903" indent="0">
              <a:buNone/>
              <a:defRPr sz="1600"/>
            </a:lvl4pPr>
            <a:lvl5pPr marL="1481203" indent="0">
              <a:buNone/>
              <a:defRPr sz="1600"/>
            </a:lvl5pPr>
            <a:lvl6pPr marL="1851504" indent="0">
              <a:buNone/>
              <a:defRPr sz="1600"/>
            </a:lvl6pPr>
            <a:lvl7pPr marL="2221805" indent="0">
              <a:buNone/>
              <a:defRPr sz="1600"/>
            </a:lvl7pPr>
            <a:lvl8pPr marL="2592106" indent="0">
              <a:buNone/>
              <a:defRPr sz="1600"/>
            </a:lvl8pPr>
            <a:lvl9pPr marL="2962407" indent="0">
              <a:buNone/>
              <a:defRPr sz="16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06" y="5366629"/>
            <a:ext cx="5486112" cy="806147"/>
          </a:xfrm>
        </p:spPr>
        <p:txBody>
          <a:bodyPr/>
          <a:lstStyle>
            <a:lvl1pPr marL="0" indent="0">
              <a:buNone/>
              <a:defRPr sz="1100"/>
            </a:lvl1pPr>
            <a:lvl2pPr marL="370301" indent="0">
              <a:buNone/>
              <a:defRPr sz="1000"/>
            </a:lvl2pPr>
            <a:lvl3pPr marL="740602" indent="0">
              <a:buNone/>
              <a:defRPr sz="800"/>
            </a:lvl3pPr>
            <a:lvl4pPr marL="1110903" indent="0">
              <a:buNone/>
              <a:defRPr sz="700"/>
            </a:lvl4pPr>
            <a:lvl5pPr marL="1481203" indent="0">
              <a:buNone/>
              <a:defRPr sz="700"/>
            </a:lvl5pPr>
            <a:lvl6pPr marL="1851504" indent="0">
              <a:buNone/>
              <a:defRPr sz="700"/>
            </a:lvl6pPr>
            <a:lvl7pPr marL="2221805" indent="0">
              <a:buNone/>
              <a:defRPr sz="700"/>
            </a:lvl7pPr>
            <a:lvl8pPr marL="2592106" indent="0">
              <a:buNone/>
              <a:defRPr sz="700"/>
            </a:lvl8pPr>
            <a:lvl9pPr marL="2962407" indent="0">
              <a:buNone/>
              <a:defRPr sz="7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2013" cy="365125"/>
          </a:xfrm>
          <a:prstGeom prst="rect">
            <a:avLst/>
          </a:prstGeom>
        </p:spPr>
        <p:txBody>
          <a:bodyPr vert="horz" wrap="square" lIns="74066" tIns="37033" rIns="74066" bIns="37033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22/08/11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xfrm>
            <a:off x="5538788" y="6262688"/>
            <a:ext cx="2133600" cy="3635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solidFill>
                  <a:srgbClr val="F2F2F2"/>
                </a:solidFill>
              </a:defRPr>
            </a:lvl1pPr>
          </a:lstStyle>
          <a:p>
            <a:pPr>
              <a:defRPr/>
            </a:pPr>
            <a:fld id="{395F3A70-E9F5-49D4-B82E-6EA208B3C81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8013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642" tIns="40821" rIns="81642" bIns="408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Ctar o formato do título de texto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03275"/>
            <a:ext cx="8228013" cy="532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1642" tIns="40821" rIns="81642" bIns="40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27775"/>
            <a:ext cx="2897188" cy="423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74060" tIns="37030" rIns="74060" bIns="37030" anchor="ctr"/>
          <a:lstStyle>
            <a:lvl1pPr eaLnBrk="0" hangingPunct="0"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1pPr>
            <a:lvl2pPr marL="37931725" indent="-37474525" eaLnBrk="0" hangingPunct="0"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2pPr>
            <a:lvl3pPr eaLnBrk="0" hangingPunct="0"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3pPr>
            <a:lvl4pPr eaLnBrk="0" hangingPunct="0"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4pPr>
            <a:lvl5pPr eaLnBrk="0" hangingPunct="0"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5pPr>
            <a:lvl6pPr marL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6pPr>
            <a:lvl7pPr marL="9144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7pPr>
            <a:lvl8pPr marL="13716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8pPr>
            <a:lvl9pPr marL="18288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Calibri" pitchFamily="34" charset="0"/>
                <a:ea typeface="ヒラギノ角ゴ Pro W3" pitchFamily="-84" charset="-128"/>
              </a:defRPr>
            </a:lvl9pPr>
          </a:lstStyle>
          <a:p>
            <a:pPr eaLnBrk="1" hangingPunct="1">
              <a:defRPr/>
            </a:pPr>
            <a:endParaRPr lang="pt-B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93" r:id="rId2"/>
    <p:sldLayoutId id="2147484494" r:id="rId3"/>
    <p:sldLayoutId id="2147484495" r:id="rId4"/>
    <p:sldLayoutId id="2147484496" r:id="rId5"/>
    <p:sldLayoutId id="2147484497" r:id="rId6"/>
    <p:sldLayoutId id="2147484498" r:id="rId7"/>
    <p:sldLayoutId id="2147484499" r:id="rId8"/>
    <p:sldLayoutId id="2147484500" r:id="rId9"/>
    <p:sldLayoutId id="2147484501" r:id="rId10"/>
    <p:sldLayoutId id="2147484502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36195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chemeClr val="bg1"/>
          </a:solidFill>
          <a:latin typeface="+mj-lt"/>
          <a:ea typeface="+mj-ea"/>
          <a:cs typeface="+mj-cs"/>
        </a:defRPr>
      </a:lvl1pPr>
      <a:lvl2pPr algn="ctr" defTabSz="36195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chemeClr val="bg1"/>
          </a:solidFill>
          <a:latin typeface="Calibri" pitchFamily="34" charset="0"/>
          <a:ea typeface="ヒラギノ角ゴ Pro W3" charset="0"/>
          <a:cs typeface="ヒラギノ角ゴ Pro W3" charset="0"/>
        </a:defRPr>
      </a:lvl2pPr>
      <a:lvl3pPr algn="ctr" defTabSz="36195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chemeClr val="bg1"/>
          </a:solidFill>
          <a:latin typeface="Calibri" pitchFamily="34" charset="0"/>
          <a:ea typeface="ヒラギノ角ゴ Pro W3" charset="0"/>
          <a:cs typeface="ヒラギノ角ゴ Pro W3" charset="0"/>
        </a:defRPr>
      </a:lvl3pPr>
      <a:lvl4pPr algn="ctr" defTabSz="36195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chemeClr val="bg1"/>
          </a:solidFill>
          <a:latin typeface="Calibri" pitchFamily="34" charset="0"/>
          <a:ea typeface="ヒラギノ角ゴ Pro W3" charset="0"/>
          <a:cs typeface="ヒラギノ角ゴ Pro W3" charset="0"/>
        </a:defRPr>
      </a:lvl4pPr>
      <a:lvl5pPr algn="ctr" defTabSz="36195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chemeClr val="bg1"/>
          </a:solidFill>
          <a:latin typeface="Calibri" pitchFamily="34" charset="0"/>
          <a:ea typeface="ヒラギノ角ゴ Pro W3" charset="0"/>
          <a:cs typeface="ヒラギノ角ゴ Pro W3" charset="0"/>
        </a:defRPr>
      </a:lvl5pPr>
      <a:lvl6pPr marL="370301" algn="ctr" defTabSz="363872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rgbClr val="000000"/>
          </a:solidFill>
          <a:latin typeface="Calibri" pitchFamily="34" charset="0"/>
          <a:ea typeface="ヒラギノ角ゴ Pro W3" charset="0"/>
          <a:cs typeface="ヒラギノ角ゴ Pro W3" charset="0"/>
        </a:defRPr>
      </a:lvl6pPr>
      <a:lvl7pPr marL="740602" algn="ctr" defTabSz="363872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rgbClr val="000000"/>
          </a:solidFill>
          <a:latin typeface="Calibri" pitchFamily="34" charset="0"/>
          <a:ea typeface="ヒラギノ角ゴ Pro W3" charset="0"/>
          <a:cs typeface="ヒラギノ角ゴ Pro W3" charset="0"/>
        </a:defRPr>
      </a:lvl7pPr>
      <a:lvl8pPr marL="1110903" algn="ctr" defTabSz="363872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rgbClr val="000000"/>
          </a:solidFill>
          <a:latin typeface="Calibri" pitchFamily="34" charset="0"/>
          <a:ea typeface="ヒラギノ角ゴ Pro W3" charset="0"/>
          <a:cs typeface="ヒラギノ角ゴ Pro W3" charset="0"/>
        </a:defRPr>
      </a:lvl8pPr>
      <a:lvl9pPr marL="1481203" algn="ctr" defTabSz="363872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alibri" pitchFamily="34" charset="0"/>
        <a:defRPr sz="3900">
          <a:solidFill>
            <a:srgbClr val="000000"/>
          </a:solidFill>
          <a:latin typeface="Calibri" pitchFamily="34" charset="0"/>
          <a:ea typeface="ヒラギノ角ゴ Pro W3" charset="0"/>
          <a:cs typeface="ヒラギノ角ゴ Pro W3" charset="0"/>
        </a:defRPr>
      </a:lvl9pPr>
    </p:titleStyle>
    <p:bodyStyle>
      <a:lvl1pPr marL="301625" indent="-301625" algn="l" defTabSz="361950" rtl="0" eaLnBrk="0" fontAlgn="base" hangingPunct="0">
        <a:lnSpc>
          <a:spcPct val="102000"/>
        </a:lnSpc>
        <a:spcBef>
          <a:spcPts val="713"/>
        </a:spcBef>
        <a:spcAft>
          <a:spcPct val="0"/>
        </a:spcAft>
        <a:buClr>
          <a:srgbClr val="0F422B"/>
        </a:buClr>
        <a:buSzPct val="100000"/>
        <a:buFont typeface="Arial" charset="0"/>
        <a:buChar char="•"/>
        <a:defRPr sz="2800">
          <a:solidFill>
            <a:srgbClr val="0F422B"/>
          </a:solidFill>
          <a:latin typeface="+mn-lt"/>
          <a:ea typeface="+mn-ea"/>
          <a:cs typeface="+mn-cs"/>
        </a:defRPr>
      </a:lvl1pPr>
      <a:lvl2pPr marL="657225" indent="-250825" algn="l" defTabSz="361950" rtl="0" eaLnBrk="0" fontAlgn="base" hangingPunct="0">
        <a:lnSpc>
          <a:spcPct val="102000"/>
        </a:lnSpc>
        <a:spcBef>
          <a:spcPts val="625"/>
        </a:spcBef>
        <a:spcAft>
          <a:spcPct val="0"/>
        </a:spcAft>
        <a:buClr>
          <a:srgbClr val="0F422B"/>
        </a:buClr>
        <a:buSzPct val="100000"/>
        <a:buFont typeface="Arial" charset="0"/>
        <a:buChar char="–"/>
        <a:defRPr sz="2500">
          <a:solidFill>
            <a:srgbClr val="0F422B"/>
          </a:solidFill>
          <a:latin typeface="+mn-lt"/>
          <a:ea typeface="+mn-ea"/>
          <a:cs typeface="+mn-cs"/>
        </a:defRPr>
      </a:lvl2pPr>
      <a:lvl3pPr marL="1014413" indent="-198438" algn="l" defTabSz="361950" rtl="0" eaLnBrk="0" fontAlgn="base" hangingPunct="0">
        <a:lnSpc>
          <a:spcPct val="102000"/>
        </a:lnSpc>
        <a:spcBef>
          <a:spcPts val="525"/>
        </a:spcBef>
        <a:spcAft>
          <a:spcPct val="0"/>
        </a:spcAft>
        <a:buClr>
          <a:srgbClr val="0F422B"/>
        </a:buClr>
        <a:buSzPct val="100000"/>
        <a:buFont typeface="Arial" charset="0"/>
        <a:buChar char="•"/>
        <a:defRPr sz="2100">
          <a:solidFill>
            <a:srgbClr val="0F422B"/>
          </a:solidFill>
          <a:latin typeface="+mn-lt"/>
          <a:ea typeface="+mn-ea"/>
          <a:cs typeface="+mn-cs"/>
        </a:defRPr>
      </a:lvl3pPr>
      <a:lvl4pPr marL="1423988" indent="-200025" algn="l" defTabSz="361950" rtl="0" eaLnBrk="0" fontAlgn="base" hangingPunct="0">
        <a:lnSpc>
          <a:spcPct val="102000"/>
        </a:lnSpc>
        <a:spcBef>
          <a:spcPts val="450"/>
        </a:spcBef>
        <a:spcAft>
          <a:spcPct val="0"/>
        </a:spcAft>
        <a:buClr>
          <a:srgbClr val="0F422B"/>
        </a:buClr>
        <a:buSzPct val="100000"/>
        <a:buFont typeface="Arial" charset="0"/>
        <a:buChar char="–"/>
        <a:defRPr sz="2000">
          <a:solidFill>
            <a:srgbClr val="0F422B"/>
          </a:solidFill>
          <a:latin typeface="+mn-lt"/>
          <a:ea typeface="+mn-ea"/>
          <a:cs typeface="+mn-cs"/>
        </a:defRPr>
      </a:lvl4pPr>
      <a:lvl5pPr marL="1831975" indent="-201613" algn="l" defTabSz="361950" rtl="0" eaLnBrk="0" fontAlgn="base" hangingPunct="0">
        <a:lnSpc>
          <a:spcPct val="102000"/>
        </a:lnSpc>
        <a:spcBef>
          <a:spcPts val="450"/>
        </a:spcBef>
        <a:spcAft>
          <a:spcPct val="0"/>
        </a:spcAft>
        <a:buClr>
          <a:srgbClr val="0F422B"/>
        </a:buClr>
        <a:buSzPct val="100000"/>
        <a:buFont typeface="Arial" charset="0"/>
        <a:buChar char="»"/>
        <a:defRPr sz="2000">
          <a:solidFill>
            <a:srgbClr val="0F422B"/>
          </a:solidFill>
          <a:latin typeface="+mn-lt"/>
          <a:ea typeface="+mn-ea"/>
          <a:cs typeface="+mn-cs"/>
        </a:defRPr>
      </a:lvl5pPr>
      <a:lvl6pPr marL="2203805" indent="-203150" algn="l" defTabSz="363872" rtl="0" fontAlgn="base">
        <a:lnSpc>
          <a:spcPct val="102000"/>
        </a:lnSpc>
        <a:spcBef>
          <a:spcPts val="446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574105" indent="-203150" algn="l" defTabSz="363872" rtl="0" fontAlgn="base">
        <a:lnSpc>
          <a:spcPct val="102000"/>
        </a:lnSpc>
        <a:spcBef>
          <a:spcPts val="446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2944406" indent="-203150" algn="l" defTabSz="363872" rtl="0" fontAlgn="base">
        <a:lnSpc>
          <a:spcPct val="102000"/>
        </a:lnSpc>
        <a:spcBef>
          <a:spcPts val="446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314707" indent="-203150" algn="l" defTabSz="363872" rtl="0" fontAlgn="base">
        <a:lnSpc>
          <a:spcPct val="102000"/>
        </a:lnSpc>
        <a:spcBef>
          <a:spcPts val="446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0301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0602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0903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203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1504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1805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106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62407" algn="l" defTabSz="74060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emf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 cstate="print"/>
          <a:srcRect b="66206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565400"/>
            <a:ext cx="2614613" cy="1804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4388" y="2573338"/>
            <a:ext cx="2597150" cy="179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836613"/>
            <a:ext cx="2663825" cy="1804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836613"/>
            <a:ext cx="2614612" cy="1804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3275" y="866775"/>
            <a:ext cx="2608263" cy="1804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24213" y="2579688"/>
            <a:ext cx="2627312" cy="179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581128"/>
            <a:ext cx="1242946" cy="1137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2" descr="D:\POWER POINT\Links\CAGECE_CIDADES.png"/>
          <p:cNvPicPr>
            <a:picLocks noChangeAspect="1" noChangeArrowheads="1"/>
          </p:cNvPicPr>
          <p:nvPr/>
        </p:nvPicPr>
        <p:blipFill>
          <a:blip r:embed="rId10" cstate="print"/>
          <a:srcRect l="3397" t="39432" r="72802" b="34767"/>
          <a:stretch>
            <a:fillRect/>
          </a:stretch>
        </p:blipFill>
        <p:spPr bwMode="auto">
          <a:xfrm>
            <a:off x="3068971" y="4500570"/>
            <a:ext cx="1612638" cy="1310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35600" y="4652963"/>
            <a:ext cx="30543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96944" cy="3958952"/>
          </a:xfrm>
        </p:spPr>
        <p:txBody>
          <a:bodyPr anchor="ctr"/>
          <a:lstStyle/>
          <a:p>
            <a:r>
              <a:rPr lang="pt-BR" sz="2800" dirty="0">
                <a:solidFill>
                  <a:srgbClr val="0F422B"/>
                </a:solidFill>
              </a:rPr>
              <a:t>		</a:t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3600" dirty="0" smtClean="0">
                <a:solidFill>
                  <a:srgbClr val="0F422B"/>
                </a:solidFill>
              </a:rPr>
              <a:t>FAR/FAIXA </a:t>
            </a:r>
            <a:r>
              <a:rPr lang="pt-BR" sz="3600" dirty="0">
                <a:solidFill>
                  <a:srgbClr val="0F422B"/>
                </a:solidFill>
              </a:rPr>
              <a:t>I: </a:t>
            </a:r>
            <a:r>
              <a:rPr lang="pt-BR" sz="2000" b="0" dirty="0">
                <a:solidFill>
                  <a:srgbClr val="0F422B"/>
                </a:solidFill>
              </a:rPr>
              <a:t>Capital, RM e Municípios acima de 50 mil hab. </a:t>
            </a:r>
            <a:r>
              <a:rPr lang="pt-BR" sz="1800" b="0" dirty="0" smtClean="0">
                <a:solidFill>
                  <a:srgbClr val="0F422B"/>
                </a:solidFill>
              </a:rPr>
              <a:t/>
            </a:r>
            <a:br>
              <a:rPr lang="pt-BR" sz="1800" b="0" dirty="0" smtClean="0">
                <a:solidFill>
                  <a:srgbClr val="0F422B"/>
                </a:solidFill>
              </a:rPr>
            </a:br>
            <a:r>
              <a:rPr lang="pt-BR" sz="1800" b="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Cota			     					21.000 UH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	Contratados</a:t>
            </a:r>
            <a:r>
              <a:rPr lang="pt-BR" sz="2800" b="0" dirty="0">
                <a:solidFill>
                  <a:srgbClr val="0F422B"/>
                </a:solidFill>
              </a:rPr>
              <a:t>	 </a:t>
            </a:r>
            <a:r>
              <a:rPr lang="pt-BR" sz="2800" b="0" dirty="0" smtClean="0">
                <a:solidFill>
                  <a:srgbClr val="0F422B"/>
                </a:solidFill>
              </a:rPr>
              <a:t>					13.974 UH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	Concluídas </a:t>
            </a:r>
            <a:r>
              <a:rPr lang="pt-BR" sz="2800" dirty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    					  2.904 UH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3600" dirty="0" smtClean="0">
                <a:solidFill>
                  <a:srgbClr val="0F422B"/>
                </a:solidFill>
              </a:rPr>
              <a:t>Sub50:</a:t>
            </a:r>
            <a:r>
              <a:rPr lang="pt-BR" sz="2800" dirty="0" smtClean="0">
                <a:solidFill>
                  <a:srgbClr val="0F422B"/>
                </a:solidFill>
              </a:rPr>
              <a:t> </a:t>
            </a:r>
            <a:r>
              <a:rPr lang="pt-BR" sz="2000" b="0" dirty="0" smtClean="0">
                <a:solidFill>
                  <a:srgbClr val="0F422B"/>
                </a:solidFill>
              </a:rPr>
              <a:t>Municípios </a:t>
            </a:r>
            <a:r>
              <a:rPr lang="pt-BR" sz="2000" b="0" dirty="0">
                <a:solidFill>
                  <a:srgbClr val="0F422B"/>
                </a:solidFill>
              </a:rPr>
              <a:t>abaixo de 50 mil hab.</a:t>
            </a:r>
            <a:r>
              <a:rPr lang="pt-BR" sz="2800" dirty="0">
                <a:solidFill>
                  <a:srgbClr val="0F422B"/>
                </a:solidFill>
              </a:rPr>
              <a:t>		</a:t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Contratados – Estado		4.540 UH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	Famílias Selecionadas </a:t>
            </a:r>
            <a:r>
              <a:rPr lang="pt-BR" sz="2800" dirty="0">
                <a:solidFill>
                  <a:srgbClr val="0F422B"/>
                </a:solidFill>
              </a:rPr>
              <a:t>	</a:t>
            </a:r>
            <a:r>
              <a:rPr lang="pt-BR" sz="280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4.181 UH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Concluídas						3.485 UH</a:t>
            </a:r>
            <a:r>
              <a:rPr lang="pt-BR" sz="2000" b="0" dirty="0">
                <a:solidFill>
                  <a:srgbClr val="0F422B"/>
                </a:solidFill>
              </a:rPr>
              <a:t/>
            </a:r>
            <a:br>
              <a:rPr lang="pt-BR" sz="2000" b="0" dirty="0">
                <a:solidFill>
                  <a:srgbClr val="0F422B"/>
                </a:solidFill>
              </a:rPr>
            </a:br>
            <a:endParaRPr lang="pt-BR" sz="3200" b="0" dirty="0">
              <a:solidFill>
                <a:srgbClr val="0F422B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209223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PMCMV 1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17516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44624"/>
            <a:ext cx="540769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PRODUÇÃO HABITACIONAL</a:t>
            </a:r>
            <a:endParaRPr lang="pt-BR" sz="3600" b="1" u="sng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7427671" cy="1800200"/>
          </a:xfrm>
        </p:spPr>
        <p:txBody>
          <a:bodyPr/>
          <a:lstStyle/>
          <a:p>
            <a:r>
              <a:rPr lang="pt-BR" sz="11500" dirty="0" smtClean="0">
                <a:solidFill>
                  <a:schemeClr val="accent5">
                    <a:lumMod val="50000"/>
                  </a:schemeClr>
                </a:solidFill>
              </a:rPr>
              <a:t>PMCMV 2</a:t>
            </a:r>
            <a:endParaRPr lang="pt-BR" sz="11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482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772400" cy="3670920"/>
          </a:xfrm>
        </p:spPr>
        <p:txBody>
          <a:bodyPr anchor="ctr"/>
          <a:lstStyle/>
          <a:p>
            <a:pPr>
              <a:buFont typeface="Arial" pitchFamily="34" charset="0"/>
              <a:buChar char="•"/>
            </a:pPr>
            <a:r>
              <a:rPr lang="pt-BR" sz="2000" dirty="0">
                <a:solidFill>
                  <a:srgbClr val="0F422B"/>
                </a:solidFill>
              </a:rPr>
              <a:t>			</a:t>
            </a:r>
            <a:br>
              <a:rPr lang="pt-BR" sz="2000" dirty="0">
                <a:solidFill>
                  <a:srgbClr val="0F422B"/>
                </a:solidFill>
              </a:rPr>
            </a:br>
            <a:r>
              <a:rPr lang="pt-BR" sz="3200" dirty="0">
                <a:solidFill>
                  <a:srgbClr val="0F422B"/>
                </a:solidFill>
              </a:rPr>
              <a:t>			</a:t>
            </a:r>
            <a:br>
              <a:rPr lang="pt-BR" sz="3200" dirty="0">
                <a:solidFill>
                  <a:srgbClr val="0F422B"/>
                </a:solidFill>
              </a:rPr>
            </a:br>
            <a:r>
              <a:rPr lang="pt-BR" sz="4000" dirty="0" smtClean="0">
                <a:solidFill>
                  <a:srgbClr val="0F422B"/>
                </a:solidFill>
              </a:rPr>
              <a:t/>
            </a:r>
            <a:br>
              <a:rPr lang="pt-BR" sz="4000" dirty="0" smtClean="0">
                <a:solidFill>
                  <a:srgbClr val="0F422B"/>
                </a:solidFill>
              </a:rPr>
            </a:br>
            <a:r>
              <a:rPr lang="pt-BR" sz="3600" dirty="0" smtClean="0">
                <a:solidFill>
                  <a:srgbClr val="0F422B"/>
                </a:solidFill>
              </a:rPr>
              <a:t>FAR/FAIXA I</a:t>
            </a:r>
            <a:r>
              <a:rPr lang="pt-BR" sz="2800" dirty="0" smtClean="0">
                <a:solidFill>
                  <a:srgbClr val="0F422B"/>
                </a:solidFill>
              </a:rPr>
              <a:t>: </a:t>
            </a:r>
            <a:r>
              <a:rPr lang="pt-BR" sz="2000" b="0" dirty="0" smtClean="0">
                <a:solidFill>
                  <a:srgbClr val="0F422B"/>
                </a:solidFill>
              </a:rPr>
              <a:t>Capital</a:t>
            </a:r>
            <a:r>
              <a:rPr lang="pt-BR" sz="2000" b="0" dirty="0">
                <a:solidFill>
                  <a:srgbClr val="0F422B"/>
                </a:solidFill>
              </a:rPr>
              <a:t>, RM e </a:t>
            </a:r>
            <a:r>
              <a:rPr lang="pt-BR" sz="2000" b="0" dirty="0" smtClean="0">
                <a:solidFill>
                  <a:srgbClr val="0F422B"/>
                </a:solidFill>
              </a:rPr>
              <a:t>Municípios </a:t>
            </a:r>
            <a:r>
              <a:rPr lang="pt-BR" sz="2000" b="0" dirty="0">
                <a:solidFill>
                  <a:srgbClr val="0F422B"/>
                </a:solidFill>
              </a:rPr>
              <a:t>acima de 50 mil hab.	</a:t>
            </a:r>
            <a:br>
              <a:rPr lang="pt-BR" sz="2000" b="0" dirty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Cota</a:t>
            </a:r>
            <a:r>
              <a:rPr lang="pt-BR" sz="2800" b="0" dirty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 Ceará 						36.540 </a:t>
            </a:r>
            <a:r>
              <a:rPr lang="pt-BR" sz="2800" b="0" dirty="0">
                <a:solidFill>
                  <a:srgbClr val="0F422B"/>
                </a:solidFill>
              </a:rPr>
              <a:t>	</a:t>
            </a:r>
            <a:br>
              <a:rPr lang="pt-BR" sz="2800" b="0" dirty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Contratadas 					13.723 </a:t>
            </a:r>
            <a:r>
              <a:rPr lang="pt-BR" sz="1800" b="0" dirty="0" smtClean="0">
                <a:solidFill>
                  <a:srgbClr val="0F422B"/>
                </a:solidFill>
              </a:rPr>
              <a:t>(até 18/12/2012)</a:t>
            </a:r>
            <a:br>
              <a:rPr lang="pt-BR" sz="1800" b="0" dirty="0" smtClean="0">
                <a:solidFill>
                  <a:srgbClr val="0F422B"/>
                </a:solidFill>
              </a:rPr>
            </a:br>
            <a:r>
              <a:rPr lang="pt-BR" sz="1800" b="0" dirty="0" smtClean="0">
                <a:solidFill>
                  <a:srgbClr val="0F422B"/>
                </a:solidFill>
              </a:rPr>
              <a:t/>
            </a:r>
            <a:br>
              <a:rPr lang="pt-BR" sz="1800" b="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Ações:</a:t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Comitê Interinstitucional PMCMV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Lei 15.143/2012 – Autoriza aporte de Recursos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Lei 14.141/2012 – Autoriza Doação de Terreno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Pacto </a:t>
            </a:r>
            <a:r>
              <a:rPr lang="pt-BR" sz="2800" b="0" dirty="0" err="1" smtClean="0">
                <a:solidFill>
                  <a:srgbClr val="0F422B"/>
                </a:solidFill>
              </a:rPr>
              <a:t>SCidades</a:t>
            </a:r>
            <a:r>
              <a:rPr lang="pt-BR" sz="2800" b="0" dirty="0" smtClean="0">
                <a:solidFill>
                  <a:srgbClr val="0F422B"/>
                </a:solidFill>
              </a:rPr>
              <a:t>/</a:t>
            </a:r>
            <a:r>
              <a:rPr lang="pt-BR" sz="2800" b="0" dirty="0" err="1" smtClean="0">
                <a:solidFill>
                  <a:srgbClr val="0F422B"/>
                </a:solidFill>
              </a:rPr>
              <a:t>Sinducon</a:t>
            </a:r>
            <a:r>
              <a:rPr lang="pt-BR" sz="2800" b="0" dirty="0" smtClean="0">
                <a:solidFill>
                  <a:srgbClr val="0F422B"/>
                </a:solidFill>
              </a:rPr>
              <a:t/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 </a:t>
            </a:r>
            <a:r>
              <a:rPr lang="pt-BR" sz="2800" dirty="0">
                <a:solidFill>
                  <a:srgbClr val="0F422B"/>
                </a:solidFill>
              </a:rPr>
              <a:t>	</a:t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2800" dirty="0">
                <a:solidFill>
                  <a:srgbClr val="0F422B"/>
                </a:solidFill>
              </a:rPr>
              <a:t>			</a:t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4000" dirty="0">
                <a:solidFill>
                  <a:srgbClr val="0F422B"/>
                </a:solidFill>
              </a:rPr>
              <a:t>	</a:t>
            </a: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209223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PMCMV 2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36474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899592" y="1412776"/>
            <a:ext cx="7772400" cy="3670920"/>
          </a:xfrm>
        </p:spPr>
        <p:txBody>
          <a:bodyPr anchor="ctr"/>
          <a:lstStyle/>
          <a:p>
            <a:r>
              <a:rPr lang="pt-BR" sz="2000" dirty="0">
                <a:solidFill>
                  <a:srgbClr val="0F422B"/>
                </a:solidFill>
              </a:rPr>
              <a:t>			</a:t>
            </a:r>
            <a:br>
              <a:rPr lang="pt-BR" sz="2000" dirty="0">
                <a:solidFill>
                  <a:srgbClr val="0F422B"/>
                </a:solidFill>
              </a:rPr>
            </a:br>
            <a:r>
              <a:rPr lang="pt-BR" sz="2000" dirty="0">
                <a:solidFill>
                  <a:srgbClr val="0F422B"/>
                </a:solidFill>
              </a:rPr>
              <a:t>			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4000" dirty="0" smtClean="0">
                <a:solidFill>
                  <a:srgbClr val="0F422B"/>
                </a:solidFill>
              </a:rPr>
              <a:t>Sub50: </a:t>
            </a:r>
            <a:r>
              <a:rPr lang="pt-BR" sz="2000" b="0" dirty="0" smtClean="0">
                <a:solidFill>
                  <a:srgbClr val="0F422B"/>
                </a:solidFill>
              </a:rPr>
              <a:t>Municípios abaixo de 50 mil </a:t>
            </a:r>
            <a:r>
              <a:rPr lang="pt-BR" sz="2000" b="0" dirty="0" err="1" smtClean="0">
                <a:solidFill>
                  <a:srgbClr val="0F422B"/>
                </a:solidFill>
              </a:rPr>
              <a:t>hab</a:t>
            </a:r>
            <a:r>
              <a:rPr lang="pt-BR" sz="2000" b="0" dirty="0" smtClean="0">
                <a:solidFill>
                  <a:srgbClr val="0F422B"/>
                </a:solidFill>
              </a:rPr>
              <a:t> 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Selecionado-Estado </a:t>
            </a:r>
            <a:r>
              <a:rPr lang="pt-BR" sz="2800" b="0" dirty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2.660 UH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Contratadas		              2.660 UH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/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Ações:</a:t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Lei 15.143/2012 – Autoriza aporte de Recursos 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Adesão do Municípios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Orientação sobre inscrição das famílias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Coleta da Documentação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Cadastramento das famílias inscritas </a:t>
            </a:r>
            <a:r>
              <a:rPr lang="pt-BR" sz="2800" dirty="0">
                <a:solidFill>
                  <a:srgbClr val="0F422B"/>
                </a:solidFill>
              </a:rPr>
              <a:t/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2800" dirty="0">
                <a:solidFill>
                  <a:srgbClr val="0F422B"/>
                </a:solidFill>
              </a:rPr>
              <a:t>			</a:t>
            </a:r>
            <a:br>
              <a:rPr lang="pt-BR" sz="2800" dirty="0">
                <a:solidFill>
                  <a:srgbClr val="0F422B"/>
                </a:solidFill>
              </a:rPr>
            </a:br>
            <a:r>
              <a:rPr lang="pt-BR" sz="4000" dirty="0">
                <a:solidFill>
                  <a:srgbClr val="0F422B"/>
                </a:solidFill>
              </a:rPr>
              <a:t>	</a:t>
            </a: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209223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PMCMV 2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36474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772400" cy="2664296"/>
          </a:xfrm>
        </p:spPr>
        <p:txBody>
          <a:bodyPr anchor="ctr"/>
          <a:lstStyle/>
          <a:p>
            <a:r>
              <a:rPr lang="pt-BR" sz="2000" dirty="0">
                <a:solidFill>
                  <a:srgbClr val="0F422B"/>
                </a:solidFill>
              </a:rPr>
              <a:t>	</a:t>
            </a:r>
            <a:br>
              <a:rPr lang="pt-BR" sz="2000" dirty="0">
                <a:solidFill>
                  <a:srgbClr val="0F422B"/>
                </a:solidFill>
              </a:rPr>
            </a:br>
            <a:r>
              <a:rPr lang="pt-BR" sz="2000" dirty="0" smtClean="0">
                <a:solidFill>
                  <a:srgbClr val="0F422B"/>
                </a:solidFill>
              </a:rPr>
              <a:t/>
            </a:r>
            <a:br>
              <a:rPr lang="pt-BR" sz="2000" dirty="0" smtClean="0">
                <a:solidFill>
                  <a:srgbClr val="0F422B"/>
                </a:solidFill>
              </a:rPr>
            </a:br>
            <a:r>
              <a:rPr lang="pt-BR" sz="3600" dirty="0" smtClean="0">
                <a:solidFill>
                  <a:srgbClr val="0F422B"/>
                </a:solidFill>
              </a:rPr>
              <a:t>PNHR:</a:t>
            </a:r>
            <a:r>
              <a:rPr lang="pt-BR" sz="2800" dirty="0" smtClean="0">
                <a:solidFill>
                  <a:srgbClr val="0F422B"/>
                </a:solidFill>
              </a:rPr>
              <a:t> </a:t>
            </a:r>
            <a:r>
              <a:rPr lang="pt-BR" sz="2000" b="0" dirty="0" smtClean="0">
                <a:solidFill>
                  <a:srgbClr val="0F422B"/>
                </a:solidFill>
              </a:rPr>
              <a:t>Programa </a:t>
            </a:r>
            <a:r>
              <a:rPr lang="pt-BR" sz="2000" b="0" dirty="0">
                <a:solidFill>
                  <a:srgbClr val="0F422B"/>
                </a:solidFill>
              </a:rPr>
              <a:t>Nacional de Habitação Rural		</a:t>
            </a:r>
            <a:br>
              <a:rPr lang="pt-BR" sz="2000" b="0" dirty="0">
                <a:solidFill>
                  <a:srgbClr val="0F422B"/>
                </a:solidFill>
              </a:rPr>
            </a:br>
            <a:r>
              <a:rPr lang="pt-BR" sz="2000" b="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PNHR </a:t>
            </a:r>
            <a:r>
              <a:rPr lang="pt-BR" sz="2800" b="0" dirty="0">
                <a:solidFill>
                  <a:srgbClr val="0F422B"/>
                </a:solidFill>
              </a:rPr>
              <a:t>cota Ceará	 </a:t>
            </a:r>
            <a:r>
              <a:rPr lang="pt-BR" sz="2800" b="0" dirty="0" smtClean="0">
                <a:solidFill>
                  <a:srgbClr val="0F422B"/>
                </a:solidFill>
              </a:rPr>
              <a:t>			4.500 UH 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	Propostas em Análise  	1.934 UH</a:t>
            </a:r>
            <a:r>
              <a:rPr lang="pt-BR" sz="4000" b="0" dirty="0">
                <a:solidFill>
                  <a:srgbClr val="0F422B"/>
                </a:solidFill>
              </a:rPr>
              <a:t>	</a:t>
            </a:r>
            <a:r>
              <a:rPr lang="pt-BR" sz="4000" b="0" dirty="0" smtClean="0">
                <a:solidFill>
                  <a:srgbClr val="0F422B"/>
                </a:solidFill>
              </a:rPr>
              <a:t/>
            </a:r>
            <a:br>
              <a:rPr lang="pt-BR" sz="4000" b="0" dirty="0" smtClean="0">
                <a:solidFill>
                  <a:srgbClr val="0F422B"/>
                </a:solidFill>
              </a:rPr>
            </a:br>
            <a:r>
              <a:rPr lang="pt-BR" sz="2800" b="0" dirty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Contratadas                   	   209 UH</a:t>
            </a:r>
            <a:r>
              <a:rPr lang="pt-BR" sz="4000" b="0" dirty="0" smtClean="0">
                <a:solidFill>
                  <a:srgbClr val="0F422B"/>
                </a:solidFill>
              </a:rPr>
              <a:t/>
            </a:r>
            <a:br>
              <a:rPr lang="pt-BR" sz="4000" b="0" dirty="0" smtClean="0">
                <a:solidFill>
                  <a:srgbClr val="0F422B"/>
                </a:solidFill>
              </a:rPr>
            </a:br>
            <a:r>
              <a:rPr lang="pt-BR" sz="4000" b="0" dirty="0" smtClean="0">
                <a:solidFill>
                  <a:srgbClr val="0F422B"/>
                </a:solidFill>
              </a:rPr>
              <a:t/>
            </a:r>
            <a:br>
              <a:rPr lang="pt-BR" sz="4000" b="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Ações:</a:t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Lei 15.143/2012 – Autoriza aporte de Recursos 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Orientação às entidades Rurais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Orientação aos Municípios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Acompanhamento junto à CAIXA e BB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Assinatura ACP – Acordo de Cooperação e Parceria</a:t>
            </a:r>
            <a:endParaRPr lang="pt-BR" sz="2800" b="0" dirty="0">
              <a:solidFill>
                <a:srgbClr val="0F422B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209223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PMCMV 2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8156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772400" cy="2664296"/>
          </a:xfrm>
        </p:spPr>
        <p:txBody>
          <a:bodyPr anchor="ctr"/>
          <a:lstStyle/>
          <a:p>
            <a:r>
              <a:rPr lang="pt-BR" sz="2000" dirty="0">
                <a:solidFill>
                  <a:srgbClr val="0F422B"/>
                </a:solidFill>
              </a:rPr>
              <a:t>	</a:t>
            </a:r>
            <a:br>
              <a:rPr lang="pt-BR" sz="2000" dirty="0">
                <a:solidFill>
                  <a:srgbClr val="0F422B"/>
                </a:solidFill>
              </a:rPr>
            </a:br>
            <a:r>
              <a:rPr lang="pt-BR" sz="3600" dirty="0" smtClean="0">
                <a:solidFill>
                  <a:srgbClr val="0F422B"/>
                </a:solidFill>
              </a:rPr>
              <a:t>ENTIDADES</a:t>
            </a:r>
            <a:r>
              <a:rPr lang="pt-BR" sz="2800" dirty="0" smtClean="0">
                <a:solidFill>
                  <a:srgbClr val="0F422B"/>
                </a:solidFill>
              </a:rPr>
              <a:t>: </a:t>
            </a:r>
            <a:r>
              <a:rPr lang="pt-BR" sz="2000" b="0" dirty="0">
                <a:solidFill>
                  <a:srgbClr val="0F422B"/>
                </a:solidFill>
              </a:rPr>
              <a:t>		</a:t>
            </a:r>
            <a:br>
              <a:rPr lang="pt-BR" sz="2000" b="0" dirty="0">
                <a:solidFill>
                  <a:srgbClr val="0F422B"/>
                </a:solidFill>
              </a:rPr>
            </a:br>
            <a:r>
              <a:rPr lang="pt-BR" sz="2000" b="0" dirty="0" smtClean="0">
                <a:solidFill>
                  <a:srgbClr val="0F422B"/>
                </a:solidFill>
              </a:rPr>
              <a:t>	</a:t>
            </a:r>
            <a:r>
              <a:rPr lang="pt-BR" sz="2800" b="0" dirty="0" smtClean="0">
                <a:solidFill>
                  <a:srgbClr val="0F422B"/>
                </a:solidFill>
              </a:rPr>
              <a:t>Entidades Selecionadas       				30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	Cota  Ceará                                    	6.850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>
                <a:solidFill>
                  <a:srgbClr val="0F422B"/>
                </a:solidFill>
              </a:rPr>
              <a:t>	</a:t>
            </a:r>
            <a:r>
              <a:rPr lang="pt-BR" sz="4000" b="0" dirty="0" smtClean="0">
                <a:solidFill>
                  <a:srgbClr val="0F422B"/>
                </a:solidFill>
              </a:rPr>
              <a:t/>
            </a:r>
            <a:br>
              <a:rPr lang="pt-BR" sz="4000" b="0" dirty="0" smtClean="0">
                <a:solidFill>
                  <a:srgbClr val="0F422B"/>
                </a:solidFill>
              </a:rPr>
            </a:br>
            <a:r>
              <a:rPr lang="pt-BR" sz="2800" dirty="0" smtClean="0">
                <a:solidFill>
                  <a:srgbClr val="0F422B"/>
                </a:solidFill>
              </a:rPr>
              <a:t>Ações:</a:t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Lei 15.143/2012 – Autoriza aporte de Recursos </a:t>
            </a:r>
            <a:r>
              <a:rPr lang="pt-BR" sz="2800" dirty="0" smtClean="0">
                <a:solidFill>
                  <a:srgbClr val="0F422B"/>
                </a:solidFill>
              </a:rPr>
              <a:t/>
            </a:r>
            <a:br>
              <a:rPr lang="pt-BR" sz="280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Orientação às entidades organizadora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Orientação aos Municípios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Acompanhamento junto à CAIXA</a:t>
            </a:r>
            <a:br>
              <a:rPr lang="pt-BR" sz="2800" b="0" dirty="0" smtClean="0">
                <a:solidFill>
                  <a:srgbClr val="0F422B"/>
                </a:solidFill>
              </a:rPr>
            </a:br>
            <a:r>
              <a:rPr lang="pt-BR" sz="2800" b="0" dirty="0" smtClean="0">
                <a:solidFill>
                  <a:srgbClr val="0F422B"/>
                </a:solidFill>
              </a:rPr>
              <a:t>Sensibilização SINDUSCON</a:t>
            </a:r>
            <a:endParaRPr lang="pt-BR" sz="2800" b="0" dirty="0">
              <a:solidFill>
                <a:srgbClr val="0F422B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209223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PMCMV 2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30237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51520" y="836712"/>
            <a:ext cx="8892480" cy="4691481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pt-BR" sz="2800" dirty="0" smtClean="0"/>
              <a:t>Proposta submetida a um Banco operador do PMCMV;</a:t>
            </a:r>
          </a:p>
          <a:p>
            <a:pPr marL="457200" indent="-457200">
              <a:buFont typeface="Arial" pitchFamily="34" charset="0"/>
              <a:buChar char="•"/>
            </a:pPr>
            <a:endParaRPr lang="pt-BR" sz="1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pt-BR" sz="2800" dirty="0" smtClean="0"/>
              <a:t>Confirmação pelo Banco da necessidade de aporte;</a:t>
            </a:r>
          </a:p>
          <a:p>
            <a:pPr marL="457200" indent="-457200">
              <a:buFont typeface="Arial" pitchFamily="34" charset="0"/>
              <a:buChar char="•"/>
            </a:pPr>
            <a:endParaRPr lang="pt-BR" sz="1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pt-BR" sz="2800" dirty="0" smtClean="0"/>
              <a:t>Assinatura de Instrumento Contratual entre as partes;</a:t>
            </a:r>
          </a:p>
          <a:p>
            <a:pPr marL="457200" indent="-457200">
              <a:buFont typeface="Arial" pitchFamily="34" charset="0"/>
              <a:buChar char="•"/>
            </a:pPr>
            <a:endParaRPr lang="pt-BR" sz="1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pt-BR" sz="2800" dirty="0" smtClean="0"/>
              <a:t>Administração dos recursos pelo Banco;</a:t>
            </a:r>
          </a:p>
          <a:p>
            <a:pPr marL="457200" indent="-457200">
              <a:buFont typeface="Arial" pitchFamily="34" charset="0"/>
              <a:buChar char="•"/>
            </a:pPr>
            <a:endParaRPr lang="pt-BR" sz="1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pt-BR" sz="2800" dirty="0" smtClean="0"/>
              <a:t>Aporte:</a:t>
            </a:r>
          </a:p>
          <a:p>
            <a:pPr marL="1197802" lvl="2" indent="-457200">
              <a:buFont typeface="Arial" pitchFamily="34" charset="0"/>
              <a:buChar char="•"/>
            </a:pPr>
            <a:r>
              <a:rPr lang="pt-BR" sz="2500" dirty="0" smtClean="0"/>
              <a:t>Sub50 e PNHR e Entidades: até R$ 3.000,00</a:t>
            </a:r>
          </a:p>
          <a:p>
            <a:pPr marL="1197802" lvl="2" indent="-457200">
              <a:buFont typeface="Arial" pitchFamily="34" charset="0"/>
              <a:buChar char="•"/>
            </a:pPr>
            <a:r>
              <a:rPr lang="pt-BR" sz="2500" dirty="0" smtClean="0"/>
              <a:t>FAR e ENTIDADES: orçamento aprovado x limite programático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22/08/11</a:t>
            </a:r>
            <a:endParaRPr lang="en-GB"/>
          </a:p>
        </p:txBody>
      </p:sp>
      <p:sp>
        <p:nvSpPr>
          <p:cNvPr id="6" name="Retângulo 5"/>
          <p:cNvSpPr/>
          <p:nvPr/>
        </p:nvSpPr>
        <p:spPr>
          <a:xfrm>
            <a:off x="395536" y="44624"/>
            <a:ext cx="6743513" cy="6574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CONDIÇÕES GERAIS PARA APORTE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202596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4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01601" y="20162"/>
            <a:ext cx="6852960" cy="67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81000"/>
              </a:lnSpc>
              <a:buSzPct val="100000"/>
              <a:buFont typeface="Times New Roman" pitchFamily="18" charset="0"/>
              <a:buNone/>
            </a:pPr>
            <a:endParaRPr lang="pt-BR" sz="2700" b="1">
              <a:solidFill>
                <a:schemeClr val="bg1"/>
              </a:solidFill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080000" y="2056536"/>
            <a:ext cx="6923520" cy="199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>
            <a:lvl1pPr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spcBef>
                <a:spcPts val="1361"/>
              </a:spcBef>
              <a:buClr>
                <a:srgbClr val="FFFFFF"/>
              </a:buClr>
            </a:pPr>
            <a:r>
              <a:rPr lang="pt-BR" sz="3300" b="1" dirty="0">
                <a:solidFill>
                  <a:srgbClr val="003300"/>
                </a:solidFill>
              </a:rPr>
              <a:t>www.cidades.ce.gov.br</a:t>
            </a:r>
          </a:p>
          <a:p>
            <a:pPr algn="ctr" eaLnBrk="1">
              <a:spcBef>
                <a:spcPts val="1361"/>
              </a:spcBef>
              <a:buClr>
                <a:srgbClr val="FFFFFF"/>
              </a:buClr>
            </a:pPr>
            <a:r>
              <a:rPr lang="pt-BR" sz="3300" b="1" dirty="0">
                <a:solidFill>
                  <a:srgbClr val="003300"/>
                </a:solidFill>
              </a:rPr>
              <a:t>Fone: (85) 3101.4484 </a:t>
            </a:r>
          </a:p>
          <a:p>
            <a:pPr algn="ctr" eaLnBrk="1">
              <a:spcBef>
                <a:spcPts val="1361"/>
              </a:spcBef>
              <a:buClr>
                <a:srgbClr val="FFFFFF"/>
              </a:buClr>
            </a:pPr>
            <a:r>
              <a:rPr lang="pt-BR" sz="3300" b="1" dirty="0">
                <a:solidFill>
                  <a:srgbClr val="003300"/>
                </a:solidFill>
              </a:rPr>
              <a:t>Fax: (85) 3101.4485</a:t>
            </a:r>
          </a:p>
        </p:txBody>
      </p:sp>
    </p:spTree>
    <p:extLst>
      <p:ext uri="{BB962C8B-B14F-4D97-AF65-F5344CB8AC3E}">
        <p14:creationId xmlns="" xmlns:p14="http://schemas.microsoft.com/office/powerpoint/2010/main" val="339380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762000" y="1124744"/>
            <a:ext cx="7772400" cy="3523456"/>
          </a:xfrm>
        </p:spPr>
        <p:txBody>
          <a:bodyPr anchor="ctr"/>
          <a:lstStyle/>
          <a:p>
            <a:pPr algn="ctr"/>
            <a:r>
              <a:rPr lang="pt-BR" sz="11500" dirty="0" smtClean="0">
                <a:solidFill>
                  <a:srgbClr val="0F422B"/>
                </a:solidFill>
              </a:rPr>
              <a:t>HABITAÇÃO</a:t>
            </a:r>
            <a:endParaRPr lang="pt-BR" sz="4400" dirty="0" smtClean="0">
              <a:solidFill>
                <a:srgbClr val="0F422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3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762000" y="2057400"/>
            <a:ext cx="7772400" cy="2590800"/>
          </a:xfrm>
        </p:spPr>
        <p:txBody>
          <a:bodyPr anchor="ctr"/>
          <a:lstStyle/>
          <a:p>
            <a:pPr algn="ctr"/>
            <a:r>
              <a:rPr lang="pt-BR" sz="3500" dirty="0" smtClean="0">
                <a:solidFill>
                  <a:srgbClr val="0F422B"/>
                </a:solidFill>
              </a:rPr>
              <a:t>Políticas Públicas de Habitação como fator estratégico de Desenvolvimento Sustentável e Combate à Pobreza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14282" y="1137167"/>
            <a:ext cx="4429156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u="sng" dirty="0" smtClean="0">
                <a:solidFill>
                  <a:srgbClr val="0F422B"/>
                </a:solidFill>
              </a:rPr>
              <a:t>Ação Prioritária</a:t>
            </a:r>
            <a:endParaRPr lang="pt-BR" sz="4000" b="1" u="sng" dirty="0">
              <a:solidFill>
                <a:srgbClr val="0F422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611560" y="2278360"/>
            <a:ext cx="8352928" cy="2590800"/>
          </a:xfrm>
        </p:spPr>
        <p:txBody>
          <a:bodyPr anchor="ctr"/>
          <a:lstStyle/>
          <a:p>
            <a:r>
              <a:rPr lang="pt-BR" sz="3200" dirty="0">
                <a:solidFill>
                  <a:srgbClr val="0F422B"/>
                </a:solidFill>
                <a:sym typeface="Wingdings"/>
              </a:rPr>
              <a:t> </a:t>
            </a:r>
            <a:r>
              <a:rPr lang="pt-BR" sz="3200" dirty="0" smtClean="0">
                <a:solidFill>
                  <a:srgbClr val="0F422B"/>
                </a:solidFill>
              </a:rPr>
              <a:t>Déficit Qualitativo </a:t>
            </a:r>
            <a:r>
              <a:rPr lang="pt-BR" sz="3200" dirty="0" smtClean="0">
                <a:solidFill>
                  <a:srgbClr val="0F422B"/>
                </a:solidFill>
                <a:sym typeface="Wingdings"/>
              </a:rPr>
              <a:t></a:t>
            </a:r>
            <a:r>
              <a:rPr lang="pt-BR" sz="3200" dirty="0" smtClean="0">
                <a:solidFill>
                  <a:srgbClr val="0F422B"/>
                </a:solidFill>
              </a:rPr>
              <a:t> Melhoria Habitacional</a:t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 smtClean="0">
                <a:solidFill>
                  <a:srgbClr val="0F422B"/>
                </a:solidFill>
              </a:rPr>
              <a:t/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>
                <a:solidFill>
                  <a:srgbClr val="0F422B"/>
                </a:solidFill>
                <a:sym typeface="Wingdings"/>
              </a:rPr>
              <a:t> </a:t>
            </a:r>
            <a:r>
              <a:rPr lang="pt-BR" sz="3200" dirty="0" smtClean="0">
                <a:solidFill>
                  <a:srgbClr val="0F422B"/>
                </a:solidFill>
              </a:rPr>
              <a:t>Déficit Quantitativo </a:t>
            </a:r>
            <a:r>
              <a:rPr lang="pt-BR" sz="3200" dirty="0" smtClean="0">
                <a:solidFill>
                  <a:srgbClr val="0F422B"/>
                </a:solidFill>
                <a:sym typeface="Wingdings"/>
              </a:rPr>
              <a:t></a:t>
            </a:r>
            <a:r>
              <a:rPr lang="pt-BR" sz="3200" dirty="0" smtClean="0">
                <a:solidFill>
                  <a:srgbClr val="0F422B"/>
                </a:solidFill>
              </a:rPr>
              <a:t> Produção Habitacional</a:t>
            </a:r>
            <a:endParaRPr lang="pt-BR" sz="3200" dirty="0">
              <a:solidFill>
                <a:srgbClr val="0F422B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67544" y="1483382"/>
            <a:ext cx="8352928" cy="577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u="sng" dirty="0" smtClean="0">
                <a:solidFill>
                  <a:srgbClr val="0F422B"/>
                </a:solidFill>
              </a:rPr>
              <a:t>Plano Estadual de Habitação de Interesse Social </a:t>
            </a:r>
            <a:endParaRPr lang="pt-BR" sz="4000" b="1" u="sng" dirty="0">
              <a:solidFill>
                <a:srgbClr val="0F422B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467544" y="24867"/>
            <a:ext cx="1287532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/>
              <a:t>PEHIS</a:t>
            </a:r>
          </a:p>
        </p:txBody>
      </p:sp>
    </p:spTree>
    <p:extLst>
      <p:ext uri="{BB962C8B-B14F-4D97-AF65-F5344CB8AC3E}">
        <p14:creationId xmlns="" xmlns:p14="http://schemas.microsoft.com/office/powerpoint/2010/main" val="422549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611560" y="2060848"/>
            <a:ext cx="7772400" cy="2590800"/>
          </a:xfrm>
        </p:spPr>
        <p:txBody>
          <a:bodyPr anchor="ctr"/>
          <a:lstStyle/>
          <a:p>
            <a:r>
              <a:rPr lang="pt-BR" sz="3200" dirty="0" smtClean="0">
                <a:solidFill>
                  <a:srgbClr val="0F422B"/>
                </a:solidFill>
                <a:sym typeface="Wingdings"/>
              </a:rPr>
              <a:t></a:t>
            </a:r>
            <a:r>
              <a:rPr lang="pt-BR" sz="3200" dirty="0" smtClean="0">
                <a:solidFill>
                  <a:srgbClr val="0F422B"/>
                </a:solidFill>
              </a:rPr>
              <a:t>USD – Unidades Sanitárias Domiciliares</a:t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 smtClean="0">
                <a:solidFill>
                  <a:srgbClr val="0F422B"/>
                </a:solidFill>
              </a:rPr>
              <a:t/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 smtClean="0">
                <a:solidFill>
                  <a:srgbClr val="0F422B"/>
                </a:solidFill>
                <a:sym typeface="Wingdings"/>
              </a:rPr>
              <a:t> </a:t>
            </a:r>
            <a:r>
              <a:rPr lang="pt-BR" sz="3200" dirty="0" smtClean="0">
                <a:solidFill>
                  <a:srgbClr val="0F422B"/>
                </a:solidFill>
              </a:rPr>
              <a:t>Fogões Sustentáveis</a:t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 smtClean="0">
                <a:solidFill>
                  <a:srgbClr val="0F422B"/>
                </a:solidFill>
              </a:rPr>
              <a:t/>
            </a:r>
            <a:br>
              <a:rPr lang="pt-BR" sz="3200" dirty="0" smtClean="0">
                <a:solidFill>
                  <a:srgbClr val="0F422B"/>
                </a:solidFill>
              </a:rPr>
            </a:br>
            <a:r>
              <a:rPr lang="pt-BR" sz="3200" dirty="0" smtClean="0">
                <a:solidFill>
                  <a:srgbClr val="0F422B"/>
                </a:solidFill>
                <a:sym typeface="Wingdings"/>
              </a:rPr>
              <a:t> </a:t>
            </a:r>
            <a:r>
              <a:rPr lang="pt-BR" sz="3200" dirty="0" smtClean="0">
                <a:solidFill>
                  <a:srgbClr val="0F422B"/>
                </a:solidFill>
              </a:rPr>
              <a:t>Reformas</a:t>
            </a:r>
            <a:br>
              <a:rPr lang="pt-BR" sz="3200" dirty="0" smtClean="0">
                <a:solidFill>
                  <a:srgbClr val="0F422B"/>
                </a:solidFill>
              </a:rPr>
            </a:br>
            <a:endParaRPr lang="pt-BR" sz="3200" dirty="0">
              <a:solidFill>
                <a:srgbClr val="0F422B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23528" y="0"/>
            <a:ext cx="8606190" cy="63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u="sng" dirty="0" smtClean="0"/>
              <a:t>MELHORIA HABITACIONAL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4003127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683568" y="1990328"/>
            <a:ext cx="7772400" cy="2590800"/>
          </a:xfrm>
        </p:spPr>
        <p:txBody>
          <a:bodyPr anchor="ctr"/>
          <a:lstStyle/>
          <a:p>
            <a:pPr algn="ctr"/>
            <a:r>
              <a:rPr lang="pt-BR" sz="3200" dirty="0">
                <a:solidFill>
                  <a:srgbClr val="0F422B"/>
                </a:solidFill>
              </a:rPr>
              <a:t>Os programas de Produção Habitacional </a:t>
            </a:r>
            <a:r>
              <a:rPr lang="pt-BR" sz="3200" dirty="0" smtClean="0">
                <a:solidFill>
                  <a:srgbClr val="0F422B"/>
                </a:solidFill>
              </a:rPr>
              <a:t>do </a:t>
            </a:r>
            <a:r>
              <a:rPr lang="pt-BR" sz="3200" dirty="0">
                <a:solidFill>
                  <a:srgbClr val="0F422B"/>
                </a:solidFill>
              </a:rPr>
              <a:t>Governo do </a:t>
            </a:r>
            <a:r>
              <a:rPr lang="pt-BR" sz="3200" dirty="0" smtClean="0">
                <a:solidFill>
                  <a:srgbClr val="0F422B"/>
                </a:solidFill>
              </a:rPr>
              <a:t>Estado </a:t>
            </a:r>
            <a:r>
              <a:rPr lang="pt-BR" sz="3200" dirty="0">
                <a:solidFill>
                  <a:srgbClr val="0F422B"/>
                </a:solidFill>
              </a:rPr>
              <a:t>do Ceará, são conduzidos pela Secretaria das Cidades e visam a indução e auxilio financeiro e técnico para que os demais Agentes possam acessar os programas Federais de forma a </a:t>
            </a:r>
            <a:r>
              <a:rPr lang="pt-BR" sz="3200" dirty="0" smtClean="0">
                <a:solidFill>
                  <a:srgbClr val="0F422B"/>
                </a:solidFill>
              </a:rPr>
              <a:t>maximizar </a:t>
            </a:r>
            <a:r>
              <a:rPr lang="pt-BR" sz="3200" dirty="0">
                <a:solidFill>
                  <a:srgbClr val="0F422B"/>
                </a:solidFill>
              </a:rPr>
              <a:t>o aproveitamento dos recursos públicos.</a:t>
            </a:r>
          </a:p>
        </p:txBody>
      </p:sp>
      <p:sp>
        <p:nvSpPr>
          <p:cNvPr id="2" name="Retângulo 1"/>
          <p:cNvSpPr/>
          <p:nvPr/>
        </p:nvSpPr>
        <p:spPr>
          <a:xfrm>
            <a:off x="395536" y="44624"/>
            <a:ext cx="540769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PRODUÇÃO </a:t>
            </a:r>
            <a:r>
              <a:rPr lang="pt-BR" sz="3600" b="1" u="sng" dirty="0"/>
              <a:t>HABITACIONAL</a:t>
            </a:r>
          </a:p>
        </p:txBody>
      </p:sp>
    </p:spTree>
    <p:extLst>
      <p:ext uri="{BB962C8B-B14F-4D97-AF65-F5344CB8AC3E}">
        <p14:creationId xmlns="" xmlns:p14="http://schemas.microsoft.com/office/powerpoint/2010/main" val="350085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87624" y="2924944"/>
            <a:ext cx="7427671" cy="1800200"/>
          </a:xfrm>
        </p:spPr>
        <p:txBody>
          <a:bodyPr/>
          <a:lstStyle/>
          <a:p>
            <a:pPr algn="ctr"/>
            <a: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t-BR" sz="9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pt-BR" sz="9600" dirty="0" smtClean="0">
                <a:solidFill>
                  <a:schemeClr val="accent5">
                    <a:lumMod val="50000"/>
                  </a:schemeClr>
                </a:solidFill>
              </a:rPr>
              <a:t>PROGRAMAS ESPECIAIS</a:t>
            </a:r>
            <a:endParaRPr lang="pt-BR" sz="9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5536" y="44624"/>
            <a:ext cx="540769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PRODUÇÃO HABITACIONAL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26687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96944" cy="3958952"/>
          </a:xfrm>
        </p:spPr>
        <p:txBody>
          <a:bodyPr anchor="ctr"/>
          <a:lstStyle/>
          <a:p>
            <a:pPr algn="ctr"/>
            <a:r>
              <a:rPr lang="pt-BR" sz="6600" u="sng" dirty="0" smtClean="0">
                <a:solidFill>
                  <a:srgbClr val="0F422B"/>
                </a:solidFill>
              </a:rPr>
              <a:t>9.347 </a:t>
            </a:r>
            <a:r>
              <a:rPr lang="pt-BR" sz="4400" u="sng" dirty="0" smtClean="0">
                <a:solidFill>
                  <a:srgbClr val="0F422B"/>
                </a:solidFill>
              </a:rPr>
              <a:t>UH</a:t>
            </a:r>
            <a:r>
              <a:rPr lang="pt-BR" sz="6600" u="sng" dirty="0" smtClean="0">
                <a:solidFill>
                  <a:srgbClr val="0F422B"/>
                </a:solidFill>
              </a:rPr>
              <a:t>		R$ 353 </a:t>
            </a:r>
            <a:r>
              <a:rPr lang="pt-BR" sz="4000" u="sng" dirty="0" smtClean="0">
                <a:solidFill>
                  <a:srgbClr val="0F422B"/>
                </a:solidFill>
              </a:rPr>
              <a:t>Milhões</a:t>
            </a:r>
            <a:r>
              <a:rPr lang="pt-BR" sz="6600" u="sng" dirty="0" smtClean="0">
                <a:solidFill>
                  <a:srgbClr val="0F422B"/>
                </a:solidFill>
              </a:rPr>
              <a:t> </a:t>
            </a:r>
            <a:br>
              <a:rPr lang="pt-BR" sz="6600" u="sng" dirty="0" smtClean="0">
                <a:solidFill>
                  <a:srgbClr val="0F422B"/>
                </a:solidFill>
              </a:rPr>
            </a:br>
            <a:r>
              <a:rPr lang="pt-BR" sz="4000" dirty="0" smtClean="0">
                <a:solidFill>
                  <a:srgbClr val="0F422B"/>
                </a:solidFill>
              </a:rPr>
              <a:t>MARANGUAPINHO				6.543 UH</a:t>
            </a:r>
            <a:br>
              <a:rPr lang="pt-BR" sz="4000" dirty="0" smtClean="0">
                <a:solidFill>
                  <a:srgbClr val="0F422B"/>
                </a:solidFill>
              </a:rPr>
            </a:br>
            <a:r>
              <a:rPr lang="pt-BR" sz="4000" dirty="0" smtClean="0">
                <a:solidFill>
                  <a:srgbClr val="0F422B"/>
                </a:solidFill>
              </a:rPr>
              <a:t>COCÓ												1.652 UH</a:t>
            </a:r>
            <a:br>
              <a:rPr lang="pt-BR" sz="4000" dirty="0" smtClean="0">
                <a:solidFill>
                  <a:srgbClr val="0F422B"/>
                </a:solidFill>
              </a:rPr>
            </a:br>
            <a:r>
              <a:rPr lang="pt-BR" sz="4000" u="sng" dirty="0" smtClean="0">
                <a:solidFill>
                  <a:srgbClr val="0F422B"/>
                </a:solidFill>
              </a:rPr>
              <a:t>DENDÊ											1.152 UH</a:t>
            </a:r>
            <a:br>
              <a:rPr lang="pt-BR" sz="4000" u="sng" dirty="0" smtClean="0">
                <a:solidFill>
                  <a:srgbClr val="0F422B"/>
                </a:solidFill>
              </a:rPr>
            </a:br>
            <a:r>
              <a:rPr lang="pt-BR" sz="6600" u="sng" dirty="0" smtClean="0">
                <a:solidFill>
                  <a:srgbClr val="0F422B"/>
                </a:solidFill>
              </a:rPr>
              <a:t>2.561</a:t>
            </a:r>
            <a:r>
              <a:rPr lang="pt-BR" sz="4400" u="sng" dirty="0" smtClean="0">
                <a:solidFill>
                  <a:srgbClr val="0F422B"/>
                </a:solidFill>
              </a:rPr>
              <a:t>UH    </a:t>
            </a:r>
            <a:r>
              <a:rPr lang="pt-BR" sz="6600" u="sng" dirty="0" smtClean="0">
                <a:solidFill>
                  <a:srgbClr val="0F422B"/>
                </a:solidFill>
              </a:rPr>
              <a:t> ENTREGUES</a:t>
            </a:r>
            <a:endParaRPr lang="pt-BR" sz="5400" b="0" u="sng" dirty="0">
              <a:solidFill>
                <a:srgbClr val="0F422B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5536" y="44624"/>
            <a:ext cx="4729500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PROGRAMAS ESPECIAIS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375475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7427671" cy="1800200"/>
          </a:xfrm>
        </p:spPr>
        <p:txBody>
          <a:bodyPr/>
          <a:lstStyle/>
          <a:p>
            <a:r>
              <a:rPr lang="pt-BR" sz="11500" dirty="0" smtClean="0">
                <a:solidFill>
                  <a:schemeClr val="accent5">
                    <a:lumMod val="50000"/>
                  </a:schemeClr>
                </a:solidFill>
              </a:rPr>
              <a:t>PMCMV 1</a:t>
            </a:r>
            <a:endParaRPr lang="pt-BR" sz="115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5536" y="44624"/>
            <a:ext cx="5407699" cy="638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u="sng" dirty="0" smtClean="0"/>
              <a:t>PRODUÇÃO HABITACIONAL</a:t>
            </a:r>
            <a:endParaRPr lang="pt-BR" sz="3600" b="1" u="sng" dirty="0"/>
          </a:p>
        </p:txBody>
      </p:sp>
    </p:spTree>
    <p:extLst>
      <p:ext uri="{BB962C8B-B14F-4D97-AF65-F5344CB8AC3E}">
        <p14:creationId xmlns="" xmlns:p14="http://schemas.microsoft.com/office/powerpoint/2010/main" val="332390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34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Calibri" pitchFamily="34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182</Words>
  <Application>Microsoft Office PowerPoint</Application>
  <PresentationFormat>Apresentação na tela (4:3)</PresentationFormat>
  <Paragraphs>44</Paragraphs>
  <Slides>17</Slides>
  <Notes>0</Notes>
  <HiddenSlides>2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Slide 1</vt:lpstr>
      <vt:lpstr>HABITAÇÃO</vt:lpstr>
      <vt:lpstr>Políticas Públicas de Habitação como fator estratégico de Desenvolvimento Sustentável e Combate à Pobreza</vt:lpstr>
      <vt:lpstr> Déficit Qualitativo  Melhoria Habitacional   Déficit Quantitativo  Produção Habitacional</vt:lpstr>
      <vt:lpstr>USD – Unidades Sanitárias Domiciliares   Fogões Sustentáveis   Reformas </vt:lpstr>
      <vt:lpstr>Os programas de Produção Habitacional do Governo do Estado do Ceará, são conduzidos pela Secretaria das Cidades e visam a indução e auxilio financeiro e técnico para que os demais Agentes possam acessar os programas Federais de forma a maximizar o aproveitamento dos recursos públicos.</vt:lpstr>
      <vt:lpstr>      PROGRAMAS ESPECIAIS</vt:lpstr>
      <vt:lpstr>9.347 UH  R$ 353 Milhões  MARANGUAPINHO    6.543 UH COCÓ            1.652 UH DENDÊ           1.152 UH 2.561UH     ENTREGUES</vt:lpstr>
      <vt:lpstr>PMCMV 1</vt:lpstr>
      <vt:lpstr>   FAR/FAIXA I: Capital, RM e Municípios acima de 50 mil hab.   Cota             21.000 UH  Contratados       13.974 UH  Concluídas             2.904 UH  Sub50: Municípios abaixo de 50 mil hab.    Contratados – Estado  4.540 UH  Famílias Selecionadas   4.181 UH  Concluídas      3.485 UH </vt:lpstr>
      <vt:lpstr>PMCMV 2</vt:lpstr>
      <vt:lpstr>         FAR/FAIXA I: Capital, RM e Municípios acima de 50 mil hab.  Cota  Ceará       36.540   Contratadas      13.723 (até 18/12/2012)  Ações: Comitê Interinstitucional PMCMV Lei 15.143/2012 – Autoriza aporte de Recursos Lei 14.141/2012 – Autoriza Doação de Terreno Pacto SCidades/Sinducon         </vt:lpstr>
      <vt:lpstr>        Sub50: Municípios abaixo de 50 mil hab  Selecionado-Estado  2.660 UH Contratadas                2.660 UH  Ações: Lei 15.143/2012 – Autoriza aporte de Recursos  Adesão do Municípios Orientação sobre inscrição das famílias Coleta da Documentação Cadastramento das famílias inscritas       </vt:lpstr>
      <vt:lpstr>   PNHR: Programa Nacional de Habitação Rural    PNHR cota Ceará     4.500 UH   Propostas em Análise   1.934 UH   Contratadas                       209 UH  Ações: Lei 15.143/2012 – Autoriza aporte de Recursos  Orientação às entidades Rurais Orientação aos Municípios Acompanhamento junto à CAIXA e BB Assinatura ACP – Acordo de Cooperação e Parceria</vt:lpstr>
      <vt:lpstr>  ENTIDADES:     Entidades Selecionadas           30  Cota  Ceará                                     6.850   Ações: Lei 15.143/2012 – Autoriza aporte de Recursos  Orientação às entidades organizadora Orientação aos Municípios Acompanhamento junto à CAIXA Sensibilização SINDUSCON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FLAVIO</dc:creator>
  <cp:lastModifiedBy>flavio</cp:lastModifiedBy>
  <cp:revision>37</cp:revision>
  <dcterms:modified xsi:type="dcterms:W3CDTF">2012-12-19T12:44:58Z</dcterms:modified>
</cp:coreProperties>
</file>